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0" r:id="rId10"/>
    <p:sldId id="271" r:id="rId11"/>
    <p:sldId id="291" r:id="rId12"/>
    <p:sldId id="293" r:id="rId13"/>
    <p:sldId id="294" r:id="rId14"/>
    <p:sldId id="295" r:id="rId15"/>
    <p:sldId id="296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4" r:id="rId25"/>
    <p:sldId id="282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7A"/>
    <a:srgbClr val="009749"/>
    <a:srgbClr val="009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1"/>
    <p:restoredTop sz="94680"/>
  </p:normalViewPr>
  <p:slideViewPr>
    <p:cSldViewPr snapToGrid="0">
      <p:cViewPr varScale="1">
        <p:scale>
          <a:sx n="133" d="100"/>
          <a:sy n="133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52F2A-FA59-1746-ABA5-28C394E5E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24 September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60" y="98078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66AB7-00EC-F435-3D9F-B63B7BA0260A}"/>
              </a:ext>
            </a:extLst>
          </p:cNvPr>
          <p:cNvSpPr txBox="1"/>
          <p:nvPr userDrawn="1"/>
        </p:nvSpPr>
        <p:spPr>
          <a:xfrm>
            <a:off x="870860" y="1262017"/>
            <a:ext cx="4267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rgbClr val="0195A0"/>
                </a:solidFill>
              </a:rPr>
              <a:t>Headline</a:t>
            </a:r>
          </a:p>
          <a:p>
            <a:r>
              <a:rPr lang="en-US" sz="2500" dirty="0">
                <a:solidFill>
                  <a:srgbClr val="134579"/>
                </a:solidFill>
              </a:rPr>
              <a:t>Lorem ipsum dolor sit </a:t>
            </a:r>
            <a:r>
              <a:rPr lang="en-US" sz="2500" dirty="0" err="1">
                <a:solidFill>
                  <a:srgbClr val="134579"/>
                </a:solidFill>
              </a:rPr>
              <a:t>amet</a:t>
            </a:r>
            <a:r>
              <a:rPr lang="en-US" sz="2500" dirty="0">
                <a:solidFill>
                  <a:srgbClr val="134579"/>
                </a:solidFill>
              </a:rPr>
              <a:t>, </a:t>
            </a:r>
            <a:r>
              <a:rPr lang="en-US" sz="2500" dirty="0" err="1">
                <a:solidFill>
                  <a:srgbClr val="134579"/>
                </a:solidFill>
              </a:rPr>
              <a:t>consectetuer</a:t>
            </a:r>
            <a:r>
              <a:rPr lang="en-US" sz="2500" dirty="0">
                <a:solidFill>
                  <a:srgbClr val="134579"/>
                </a:solidFill>
              </a:rPr>
              <a:t> </a:t>
            </a:r>
            <a:r>
              <a:rPr lang="en-US" sz="2500" dirty="0" err="1">
                <a:solidFill>
                  <a:srgbClr val="134579"/>
                </a:solidFill>
              </a:rPr>
              <a:t>adipiscing</a:t>
            </a:r>
            <a:r>
              <a:rPr lang="en-US" sz="2500" dirty="0">
                <a:solidFill>
                  <a:srgbClr val="134579"/>
                </a:solidFill>
              </a:rPr>
              <a:t> </a:t>
            </a:r>
            <a:r>
              <a:rPr lang="en-US" sz="2500" dirty="0" err="1">
                <a:solidFill>
                  <a:srgbClr val="134579"/>
                </a:solidFill>
              </a:rPr>
              <a:t>elit</a:t>
            </a:r>
            <a:r>
              <a:rPr lang="en-US" sz="2500" dirty="0">
                <a:solidFill>
                  <a:srgbClr val="134579"/>
                </a:solidFill>
              </a:rPr>
              <a:t>. </a:t>
            </a:r>
            <a:r>
              <a:rPr lang="en-US" sz="2500" dirty="0" err="1">
                <a:solidFill>
                  <a:srgbClr val="134579"/>
                </a:solidFill>
              </a:rPr>
              <a:t>Fusce</a:t>
            </a:r>
            <a:r>
              <a:rPr lang="en-US" sz="2500" dirty="0">
                <a:solidFill>
                  <a:srgbClr val="134579"/>
                </a:solidFill>
              </a:rPr>
              <a:t> auctor </a:t>
            </a:r>
            <a:r>
              <a:rPr lang="en-US" sz="2500" dirty="0" err="1">
                <a:solidFill>
                  <a:srgbClr val="134579"/>
                </a:solidFill>
              </a:rPr>
              <a:t>turpis</a:t>
            </a:r>
            <a:r>
              <a:rPr lang="en-US" sz="2500" dirty="0">
                <a:solidFill>
                  <a:srgbClr val="134579"/>
                </a:solidFill>
              </a:rPr>
              <a:t> sit </a:t>
            </a:r>
            <a:r>
              <a:rPr lang="en-US" sz="2500" dirty="0" err="1">
                <a:solidFill>
                  <a:srgbClr val="134579"/>
                </a:solidFill>
              </a:rPr>
              <a:t>amet</a:t>
            </a:r>
            <a:r>
              <a:rPr lang="en-US" sz="2500" dirty="0">
                <a:solidFill>
                  <a:srgbClr val="134579"/>
                </a:solidFill>
              </a:rPr>
              <a:t> </a:t>
            </a:r>
            <a:r>
              <a:rPr lang="en-US" sz="2500" dirty="0" err="1">
                <a:solidFill>
                  <a:srgbClr val="134579"/>
                </a:solidFill>
              </a:rPr>
              <a:t>pede</a:t>
            </a:r>
            <a:r>
              <a:rPr lang="en-US" sz="2500" dirty="0">
                <a:solidFill>
                  <a:srgbClr val="134579"/>
                </a:solidFill>
              </a:rPr>
              <a:t> </a:t>
            </a:r>
            <a:r>
              <a:rPr lang="en-US" sz="2500" dirty="0" err="1">
                <a:solidFill>
                  <a:srgbClr val="134579"/>
                </a:solidFill>
              </a:rPr>
              <a:t>facilisis</a:t>
            </a:r>
            <a:r>
              <a:rPr lang="en-US" sz="2500" dirty="0">
                <a:solidFill>
                  <a:srgbClr val="134579"/>
                </a:solidFill>
              </a:rPr>
              <a:t> </a:t>
            </a:r>
            <a:r>
              <a:rPr lang="en-US" sz="2500" dirty="0" err="1">
                <a:solidFill>
                  <a:srgbClr val="134579"/>
                </a:solidFill>
              </a:rPr>
              <a:t>eleifend</a:t>
            </a:r>
            <a:r>
              <a:rPr lang="en-US" sz="2500" dirty="0">
                <a:solidFill>
                  <a:srgbClr val="134579"/>
                </a:solidFill>
              </a:rPr>
              <a:t>. </a:t>
            </a:r>
            <a:r>
              <a:rPr lang="en-US" sz="2500" dirty="0" err="1">
                <a:solidFill>
                  <a:srgbClr val="134579"/>
                </a:solidFill>
              </a:rPr>
              <a:t>Suspendisse</a:t>
            </a:r>
            <a:r>
              <a:rPr lang="en-US" sz="2500" dirty="0">
                <a:solidFill>
                  <a:srgbClr val="134579"/>
                </a:solidFill>
              </a:rPr>
              <a:t> </a:t>
            </a:r>
            <a:r>
              <a:rPr lang="en-US" sz="2500" dirty="0" err="1">
                <a:solidFill>
                  <a:srgbClr val="134579"/>
                </a:solidFill>
              </a:rPr>
              <a:t>potenti</a:t>
            </a:r>
            <a:r>
              <a:rPr lang="en-US" sz="2500" dirty="0">
                <a:solidFill>
                  <a:srgbClr val="134579"/>
                </a:solidFill>
              </a:rPr>
              <a:t>. In </a:t>
            </a:r>
            <a:r>
              <a:rPr lang="en-US" sz="2500" dirty="0" err="1">
                <a:solidFill>
                  <a:srgbClr val="134579"/>
                </a:solidFill>
              </a:rPr>
              <a:t>sapien</a:t>
            </a:r>
            <a:r>
              <a:rPr lang="en-US" sz="2500" dirty="0">
                <a:solidFill>
                  <a:srgbClr val="134579"/>
                </a:solidFill>
              </a:rPr>
              <a:t> </a:t>
            </a:r>
            <a:r>
              <a:rPr lang="en-US" sz="2500" dirty="0" err="1">
                <a:solidFill>
                  <a:srgbClr val="134579"/>
                </a:solidFill>
              </a:rPr>
              <a:t>purus</a:t>
            </a:r>
            <a:r>
              <a:rPr lang="en-US" sz="2500" dirty="0">
                <a:solidFill>
                  <a:srgbClr val="134579"/>
                </a:solidFill>
              </a:rPr>
              <a:t>, </a:t>
            </a:r>
            <a:r>
              <a:rPr lang="en-US" sz="2500" dirty="0" err="1">
                <a:solidFill>
                  <a:srgbClr val="134579"/>
                </a:solidFill>
              </a:rPr>
              <a:t>feugiat</a:t>
            </a:r>
            <a:r>
              <a:rPr lang="en-US" sz="2500" dirty="0">
                <a:solidFill>
                  <a:srgbClr val="134579"/>
                </a:solidFill>
              </a:rPr>
              <a:t> sed, </a:t>
            </a:r>
            <a:r>
              <a:rPr lang="en-US" sz="2500" dirty="0" err="1">
                <a:solidFill>
                  <a:srgbClr val="134579"/>
                </a:solidFill>
              </a:rPr>
              <a:t>tristique</a:t>
            </a:r>
            <a:r>
              <a:rPr lang="en-US" sz="2500" dirty="0">
                <a:solidFill>
                  <a:srgbClr val="134579"/>
                </a:solidFill>
              </a:rPr>
              <a:t> non, semper sed, diam. 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7855F-4F17-6D28-EA0F-222C7008956E}"/>
              </a:ext>
            </a:extLst>
          </p:cNvPr>
          <p:cNvSpPr txBox="1"/>
          <p:nvPr userDrawn="1"/>
        </p:nvSpPr>
        <p:spPr>
          <a:xfrm>
            <a:off x="8102148" y="1262017"/>
            <a:ext cx="35020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Lorem ipsum dolor sit </a:t>
            </a:r>
            <a:r>
              <a:rPr lang="en-US" sz="3500" b="1" dirty="0" err="1">
                <a:solidFill>
                  <a:schemeClr val="bg1"/>
                </a:solidFill>
              </a:rPr>
              <a:t>amet</a:t>
            </a:r>
            <a:r>
              <a:rPr lang="en-US" sz="3500" b="1" dirty="0">
                <a:solidFill>
                  <a:schemeClr val="bg1"/>
                </a:solidFill>
              </a:rPr>
              <a:t>, </a:t>
            </a:r>
            <a:r>
              <a:rPr lang="en-US" sz="3500" b="1" dirty="0" err="1">
                <a:solidFill>
                  <a:schemeClr val="bg1"/>
                </a:solidFill>
              </a:rPr>
              <a:t>consectetuer</a:t>
            </a:r>
            <a:r>
              <a:rPr lang="en-US" sz="3500" b="1" dirty="0">
                <a:solidFill>
                  <a:schemeClr val="bg1"/>
                </a:solidFill>
              </a:rPr>
              <a:t> </a:t>
            </a:r>
            <a:r>
              <a:rPr lang="en-US" sz="3500" b="1" dirty="0" err="1">
                <a:solidFill>
                  <a:schemeClr val="bg1"/>
                </a:solidFill>
              </a:rPr>
              <a:t>adipiscing</a:t>
            </a:r>
            <a:r>
              <a:rPr lang="en-US" sz="3500" b="1" dirty="0">
                <a:solidFill>
                  <a:schemeClr val="bg1"/>
                </a:solidFill>
              </a:rPr>
              <a:t> </a:t>
            </a:r>
            <a:r>
              <a:rPr lang="en-US" sz="3500" b="1" dirty="0" err="1">
                <a:solidFill>
                  <a:schemeClr val="bg1"/>
                </a:solidFill>
              </a:rPr>
              <a:t>elit</a:t>
            </a:r>
            <a:r>
              <a:rPr lang="en-US" sz="35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24 September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24 September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19C1-44F1-12A8-FEF4-FAD54BC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A09E1-70FE-9852-483A-38FAC966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6900-CA2A-2D43-9641-C5C0DD2D22D3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DAEB-ECE1-93D0-4968-B0F78E22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A910-F8E0-D541-83F2-2CFD6E718762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C9051-66F9-6E83-2AFF-2DEEFE3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5B59-D3F3-5B43-BDD1-6C7B7CFD2AA6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2D247-1B5B-5B1D-21E6-0237F292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DCF-3644-8C44-AE36-2C59F897E125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08B8ED-D310-53BD-6BF7-B80F6B548FE2}"/>
              </a:ext>
            </a:extLst>
          </p:cNvPr>
          <p:cNvSpPr txBox="1"/>
          <p:nvPr userDrawn="1"/>
        </p:nvSpPr>
        <p:spPr>
          <a:xfrm>
            <a:off x="870860" y="1262017"/>
            <a:ext cx="7380512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Headline</a:t>
            </a:r>
          </a:p>
          <a:p>
            <a:r>
              <a:rPr lang="en-US" sz="2500" dirty="0">
                <a:solidFill>
                  <a:schemeClr val="bg1"/>
                </a:solidFill>
              </a:rPr>
              <a:t>Lorem ipsum dolor sit </a:t>
            </a:r>
            <a:r>
              <a:rPr lang="en-US" sz="2500" dirty="0" err="1">
                <a:solidFill>
                  <a:schemeClr val="bg1"/>
                </a:solidFill>
              </a:rPr>
              <a:t>amet</a:t>
            </a:r>
            <a:r>
              <a:rPr lang="en-US" sz="2500" dirty="0">
                <a:solidFill>
                  <a:schemeClr val="bg1"/>
                </a:solidFill>
              </a:rPr>
              <a:t>, </a:t>
            </a:r>
            <a:r>
              <a:rPr lang="en-US" sz="2500" dirty="0" err="1">
                <a:solidFill>
                  <a:schemeClr val="bg1"/>
                </a:solidFill>
              </a:rPr>
              <a:t>consectetuer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adipiscing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elit</a:t>
            </a:r>
            <a:r>
              <a:rPr lang="en-US" sz="2500" dirty="0">
                <a:solidFill>
                  <a:schemeClr val="bg1"/>
                </a:solidFill>
              </a:rPr>
              <a:t>. </a:t>
            </a:r>
            <a:r>
              <a:rPr lang="en-US" sz="2500" dirty="0" err="1">
                <a:solidFill>
                  <a:schemeClr val="bg1"/>
                </a:solidFill>
              </a:rPr>
              <a:t>Fusce</a:t>
            </a:r>
            <a:r>
              <a:rPr lang="en-US" sz="2500" dirty="0">
                <a:solidFill>
                  <a:schemeClr val="bg1"/>
                </a:solidFill>
              </a:rPr>
              <a:t> auctor </a:t>
            </a:r>
            <a:r>
              <a:rPr lang="en-US" sz="2500" dirty="0" err="1">
                <a:solidFill>
                  <a:schemeClr val="bg1"/>
                </a:solidFill>
              </a:rPr>
              <a:t>turpis</a:t>
            </a:r>
            <a:r>
              <a:rPr lang="en-US" sz="2500" dirty="0">
                <a:solidFill>
                  <a:schemeClr val="bg1"/>
                </a:solidFill>
              </a:rPr>
              <a:t> sit </a:t>
            </a:r>
            <a:r>
              <a:rPr lang="en-US" sz="2500" dirty="0" err="1">
                <a:solidFill>
                  <a:schemeClr val="bg1"/>
                </a:solidFill>
              </a:rPr>
              <a:t>amet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pede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facilisis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eleifend</a:t>
            </a:r>
            <a:r>
              <a:rPr lang="en-US" sz="2500" dirty="0">
                <a:solidFill>
                  <a:schemeClr val="bg1"/>
                </a:solidFill>
              </a:rPr>
              <a:t>. </a:t>
            </a:r>
            <a:r>
              <a:rPr lang="en-US" sz="2500" dirty="0" err="1">
                <a:solidFill>
                  <a:schemeClr val="bg1"/>
                </a:solidFill>
              </a:rPr>
              <a:t>Suspendisse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potenti</a:t>
            </a:r>
            <a:r>
              <a:rPr lang="en-US" sz="2500" dirty="0">
                <a:solidFill>
                  <a:schemeClr val="bg1"/>
                </a:solidFill>
              </a:rPr>
              <a:t>. In </a:t>
            </a:r>
            <a:r>
              <a:rPr lang="en-US" sz="2500" dirty="0" err="1">
                <a:solidFill>
                  <a:schemeClr val="bg1"/>
                </a:solidFill>
              </a:rPr>
              <a:t>sapien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purus</a:t>
            </a:r>
            <a:r>
              <a:rPr lang="en-US" sz="2500" dirty="0">
                <a:solidFill>
                  <a:schemeClr val="bg1"/>
                </a:solidFill>
              </a:rPr>
              <a:t>, </a:t>
            </a:r>
            <a:r>
              <a:rPr lang="en-US" sz="2500" dirty="0" err="1">
                <a:solidFill>
                  <a:schemeClr val="bg1"/>
                </a:solidFill>
              </a:rPr>
              <a:t>feugiat</a:t>
            </a:r>
            <a:r>
              <a:rPr lang="en-US" sz="2500" dirty="0">
                <a:solidFill>
                  <a:schemeClr val="bg1"/>
                </a:solidFill>
              </a:rPr>
              <a:t> sed, </a:t>
            </a:r>
            <a:r>
              <a:rPr lang="en-US" sz="2500" dirty="0" err="1">
                <a:solidFill>
                  <a:schemeClr val="bg1"/>
                </a:solidFill>
              </a:rPr>
              <a:t>tristique</a:t>
            </a:r>
            <a:r>
              <a:rPr lang="en-US" sz="2500" dirty="0">
                <a:solidFill>
                  <a:schemeClr val="bg1"/>
                </a:solidFill>
              </a:rPr>
              <a:t> non, semper sed, diam. Ut </a:t>
            </a:r>
            <a:r>
              <a:rPr lang="en-US" sz="2500" dirty="0" err="1">
                <a:solidFill>
                  <a:schemeClr val="bg1"/>
                </a:solidFill>
              </a:rPr>
              <a:t>sem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nisl</a:t>
            </a:r>
            <a:r>
              <a:rPr lang="en-US" sz="2500" dirty="0">
                <a:solidFill>
                  <a:schemeClr val="bg1"/>
                </a:solidFill>
              </a:rPr>
              <a:t>, </a:t>
            </a:r>
            <a:r>
              <a:rPr lang="en-US" sz="2500" dirty="0" err="1">
                <a:solidFill>
                  <a:schemeClr val="bg1"/>
                </a:solidFill>
              </a:rPr>
              <a:t>rhoncus</a:t>
            </a:r>
            <a:r>
              <a:rPr lang="en-US" sz="2500" dirty="0">
                <a:solidFill>
                  <a:schemeClr val="bg1"/>
                </a:solidFill>
              </a:rPr>
              <a:t> id, lacinia </a:t>
            </a:r>
            <a:r>
              <a:rPr lang="en-US" sz="2500" dirty="0" err="1">
                <a:solidFill>
                  <a:schemeClr val="bg1"/>
                </a:solidFill>
              </a:rPr>
              <a:t>quis</a:t>
            </a:r>
            <a:r>
              <a:rPr lang="en-US" sz="2500" dirty="0">
                <a:solidFill>
                  <a:schemeClr val="bg1"/>
                </a:solidFill>
              </a:rPr>
              <a:t>, </a:t>
            </a:r>
            <a:r>
              <a:rPr lang="en-US" sz="2500" dirty="0" err="1">
                <a:solidFill>
                  <a:schemeClr val="bg1"/>
                </a:solidFill>
              </a:rPr>
              <a:t>consequat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scelerisque</a:t>
            </a:r>
            <a:r>
              <a:rPr lang="en-US" sz="2500" dirty="0">
                <a:solidFill>
                  <a:schemeClr val="bg1"/>
                </a:solidFill>
              </a:rPr>
              <a:t>, </a:t>
            </a:r>
            <a:r>
              <a:rPr lang="en-US" sz="2500" dirty="0" err="1">
                <a:solidFill>
                  <a:schemeClr val="bg1"/>
                </a:solidFill>
              </a:rPr>
              <a:t>pede</a:t>
            </a:r>
            <a:r>
              <a:rPr lang="en-US" sz="2500" dirty="0">
                <a:solidFill>
                  <a:schemeClr val="bg1"/>
                </a:solidFill>
              </a:rPr>
              <a:t>. </a:t>
            </a:r>
            <a:r>
              <a:rPr lang="en-US" sz="2500" dirty="0" err="1">
                <a:solidFill>
                  <a:schemeClr val="bg1"/>
                </a:solidFill>
              </a:rPr>
              <a:t>Aliquam</a:t>
            </a:r>
            <a:r>
              <a:rPr lang="en-US" sz="2500" dirty="0">
                <a:solidFill>
                  <a:schemeClr val="bg1"/>
                </a:solidFill>
              </a:rPr>
              <a:t> fermentum </a:t>
            </a:r>
            <a:r>
              <a:rPr lang="en-US" sz="2500" dirty="0" err="1">
                <a:solidFill>
                  <a:schemeClr val="bg1"/>
                </a:solidFill>
              </a:rPr>
              <a:t>eleifend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nulla</a:t>
            </a:r>
            <a:r>
              <a:rPr lang="en-US" sz="2500" dirty="0">
                <a:solidFill>
                  <a:schemeClr val="bg1"/>
                </a:solidFill>
              </a:rPr>
              <a:t>. Cum sociis </a:t>
            </a:r>
            <a:r>
              <a:rPr lang="en-US" sz="2500" dirty="0" err="1">
                <a:solidFill>
                  <a:schemeClr val="bg1"/>
                </a:solidFill>
              </a:rPr>
              <a:t>natoque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penatibus</a:t>
            </a:r>
            <a:r>
              <a:rPr lang="en-US" sz="2500" dirty="0">
                <a:solidFill>
                  <a:schemeClr val="bg1"/>
                </a:solidFill>
              </a:rPr>
              <a:t> et </a:t>
            </a:r>
            <a:r>
              <a:rPr lang="en-US" sz="2500" dirty="0" err="1">
                <a:solidFill>
                  <a:schemeClr val="bg1"/>
                </a:solidFill>
              </a:rPr>
              <a:t>magnis</a:t>
            </a:r>
            <a:r>
              <a:rPr lang="en-US" sz="2500" dirty="0">
                <a:solidFill>
                  <a:schemeClr val="bg1"/>
                </a:solidFill>
              </a:rPr>
              <a:t> dis parturient </a:t>
            </a:r>
            <a:r>
              <a:rPr lang="en-US" sz="2500" dirty="0" err="1">
                <a:solidFill>
                  <a:schemeClr val="bg1"/>
                </a:solidFill>
              </a:rPr>
              <a:t>montes</a:t>
            </a:r>
            <a:r>
              <a:rPr lang="en-US" sz="2500" dirty="0">
                <a:solidFill>
                  <a:schemeClr val="bg1"/>
                </a:solidFill>
              </a:rPr>
              <a:t>, </a:t>
            </a:r>
            <a:r>
              <a:rPr lang="en-US" sz="2500" dirty="0" err="1">
                <a:solidFill>
                  <a:schemeClr val="bg1"/>
                </a:solidFill>
              </a:rPr>
              <a:t>nascetur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ridiculus</a:t>
            </a:r>
            <a:r>
              <a:rPr lang="en-US" sz="2500" dirty="0">
                <a:solidFill>
                  <a:schemeClr val="bg1"/>
                </a:solidFill>
              </a:rPr>
              <a:t> mus. Vestibulum et </a:t>
            </a:r>
            <a:r>
              <a:rPr lang="en-US" sz="2500" dirty="0" err="1">
                <a:solidFill>
                  <a:schemeClr val="bg1"/>
                </a:solidFill>
              </a:rPr>
              <a:t>leo</a:t>
            </a:r>
            <a:r>
              <a:rPr lang="en-US" sz="2500" dirty="0">
                <a:solidFill>
                  <a:schemeClr val="bg1"/>
                </a:solidFill>
              </a:rPr>
              <a:t> vitae </a:t>
            </a:r>
            <a:r>
              <a:rPr lang="en-US" sz="2500" dirty="0" err="1">
                <a:solidFill>
                  <a:schemeClr val="bg1"/>
                </a:solidFill>
              </a:rPr>
              <a:t>tortor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facilisis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aliquet</a:t>
            </a:r>
            <a:r>
              <a:rPr lang="en-US" sz="2500" dirty="0">
                <a:solidFill>
                  <a:schemeClr val="bg1"/>
                </a:solidFill>
              </a:rPr>
              <a:t>. Nam </a:t>
            </a:r>
            <a:r>
              <a:rPr lang="en-US" sz="2500" dirty="0" err="1">
                <a:solidFill>
                  <a:schemeClr val="bg1"/>
                </a:solidFill>
              </a:rPr>
              <a:t>dapibus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hendrerit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orci</a:t>
            </a:r>
            <a:r>
              <a:rPr lang="en-US" sz="2500" dirty="0">
                <a:solidFill>
                  <a:schemeClr val="bg1"/>
                </a:solidFill>
              </a:rPr>
              <a:t>. </a:t>
            </a:r>
            <a:r>
              <a:rPr lang="en-US" sz="2500" dirty="0" err="1">
                <a:solidFill>
                  <a:schemeClr val="bg1"/>
                </a:solidFill>
              </a:rPr>
              <a:t>Curabitur</a:t>
            </a:r>
            <a:r>
              <a:rPr lang="en-US" sz="2500" dirty="0">
                <a:solidFill>
                  <a:schemeClr val="bg1"/>
                </a:solidFill>
              </a:rPr>
              <a:t> non </a:t>
            </a:r>
            <a:r>
              <a:rPr lang="en-US" sz="2500" dirty="0" err="1">
                <a:solidFill>
                  <a:schemeClr val="bg1"/>
                </a:solidFill>
              </a:rPr>
              <a:t>metus</a:t>
            </a:r>
            <a:r>
              <a:rPr lang="en-US" sz="2500" dirty="0">
                <a:solidFill>
                  <a:schemeClr val="bg1"/>
                </a:solidFill>
              </a:rPr>
              <a:t> in </a:t>
            </a:r>
            <a:r>
              <a:rPr lang="en-US" sz="2500" dirty="0" err="1">
                <a:solidFill>
                  <a:schemeClr val="bg1"/>
                </a:solidFill>
              </a:rPr>
              <a:t>lacus</a:t>
            </a:r>
            <a:r>
              <a:rPr lang="en-US" sz="2500" dirty="0">
                <a:solidFill>
                  <a:schemeClr val="bg1"/>
                </a:solidFill>
              </a:rPr>
              <a:t> semper </a:t>
            </a:r>
            <a:r>
              <a:rPr lang="en-US" sz="2500" dirty="0" err="1">
                <a:solidFill>
                  <a:schemeClr val="bg1"/>
                </a:solidFill>
              </a:rPr>
              <a:t>suscipit</a:t>
            </a:r>
            <a:r>
              <a:rPr lang="en-US" sz="25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D11B-86E8-4721-E4FB-781C5E6FA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18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28D5F-B017-3B47-9775-DA319F6143FF}" type="datetime3">
              <a:rPr lang="en-IE" smtClean="0"/>
              <a:t>24 September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2: Neural Network Basics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74F5A3-057F-773E-959B-7314793A8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3DDF0-7F71-C659-1382-6A998C0FC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dirty="0"/>
              <a:t>6</a:t>
            </a:r>
            <a:r>
              <a:rPr lang="en-IE" baseline="30000" dirty="0"/>
              <a:t>th</a:t>
            </a:r>
            <a:r>
              <a:rPr lang="en-IE" dirty="0"/>
              <a:t> October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rgbClr val="009749"/>
                    </a:solidFill>
                  </a:rPr>
                  <a:t>Walk through one full forward pass manually</a:t>
                </a:r>
              </a:p>
              <a:p>
                <a:r>
                  <a:rPr lang="en-US" sz="2000" dirty="0"/>
                  <a:t>Remember element-wise steps: multiply → sum up → add bias</a:t>
                </a:r>
              </a:p>
              <a:p>
                <a:r>
                  <a:rPr lang="en-US" sz="2000" dirty="0"/>
                  <a:t>Check shape before and after to see if it makes sense</a:t>
                </a:r>
              </a:p>
              <a:p>
                <a:r>
                  <a:rPr lang="en-IE" sz="2000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sz="200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sz="2000" b="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(Also: can you guess the dimensions of y before you compute it?)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0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5497-AB4A-152F-7FF3-89DA28A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06B-498D-33A9-F5E9-F045EE0B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2226-7D16-EA17-BF70-EFF800A9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A39B-08DA-F71B-DF7F-9CB5B12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/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/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/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FFD8B19-C3D3-757B-D5A3-DBA548AF5878}"/>
              </a:ext>
            </a:extLst>
          </p:cNvPr>
          <p:cNvSpPr/>
          <p:nvPr/>
        </p:nvSpPr>
        <p:spPr>
          <a:xfrm>
            <a:off x="3268981" y="569319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2E7E7-94A1-E774-6628-0A0A570A2D5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183381" y="3780987"/>
            <a:ext cx="2648622" cy="7536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054E2-2C19-7607-8419-1E2C5E794F1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183381" y="4922578"/>
            <a:ext cx="24879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8291AD-03D2-3C19-D0BB-3EFCA6AF4502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183381" y="5310525"/>
            <a:ext cx="2648622" cy="8398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/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/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/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DE11-2F9B-D38B-C30C-EFF8B3A7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0EE-FE83-9E83-6C20-D22DF3B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C859-8F27-9C30-3871-7B6A5D29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suppose we had multiple outputs: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line has a weight associated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6F4AA-7DA9-3071-94E7-CC3DE45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619CA3E-CFEB-F5FA-8F67-9ECC363BC964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C225C-F3A9-8393-B8F7-3D1B2B218FE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48622" cy="2144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F3EE1F-8D5F-EC6A-CC6C-954CC24DBC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429000"/>
            <a:ext cx="2487929" cy="539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C1937-A050-DB0C-6A58-5BBDA91B9236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816947"/>
            <a:ext cx="2648622" cy="13790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585053-27CD-6C60-F0B3-08174BCA2921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626435" cy="15807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5139B-2141-BB7F-04D7-75D5C374920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827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4A0C1-6236-E05D-4ED3-3916AAEF7922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183215"/>
            <a:ext cx="2626435" cy="127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2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CC7F-3DFB-80F8-487A-BE623260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2DCF-507D-A569-C16D-067A3B55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3D0-666B-F359-36B3-0FC94AD2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now suppose we created some extra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most graphs ignore the biases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0D36-19C4-AB51-B0B3-4C1064F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4DD9BE-78F4-83D0-97A5-37883CDA31AD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43A32-4140-8A1A-64A7-0BDEB92B75B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21840" cy="1876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3AB03-FE81-7032-CDBB-00F028D1F17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337560"/>
            <a:ext cx="2487929" cy="6306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758CDE-A5C9-E333-E8EA-A03342CA34CC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660849"/>
            <a:ext cx="2621840" cy="15351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0163D2-A9E1-EF39-BD27-1E1C744F44FE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599653" cy="1553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AE6DE-8046-09C7-8773-70CCB3FE6683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7356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C43BE0-21DA-3D0A-F8A8-E8C47B2D8DD5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027117"/>
            <a:ext cx="2599653" cy="1688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/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/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95406-3219-DCBD-4F95-F6BAA107513B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7639498" y="3042166"/>
            <a:ext cx="1696572" cy="2953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C110-14A8-F38C-21EB-22B732D61CB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7639498" y="3337560"/>
            <a:ext cx="1643344" cy="1042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190A3-A90B-F295-1C07-152FFCDC855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617311" y="4703828"/>
            <a:ext cx="153162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600884-B517-A673-2407-05F18270F8D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7617311" y="3365455"/>
            <a:ext cx="1584848" cy="13383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A10002F-ECC6-2AC8-D0C4-B3AA6D7C95D7}"/>
              </a:ext>
            </a:extLst>
          </p:cNvPr>
          <p:cNvSpPr/>
          <p:nvPr/>
        </p:nvSpPr>
        <p:spPr>
          <a:xfrm>
            <a:off x="6702911" y="548431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14B6E-D3E5-BD87-B397-74EED85033B3}"/>
              </a:ext>
            </a:extLst>
          </p:cNvPr>
          <p:cNvCxnSpPr>
            <a:cxnSpLocks/>
            <a:stCxn id="27" idx="6"/>
            <a:endCxn id="9" idx="3"/>
          </p:cNvCxnSpPr>
          <p:nvPr/>
        </p:nvCxnSpPr>
        <p:spPr>
          <a:xfrm flipV="1">
            <a:off x="7617311" y="3688744"/>
            <a:ext cx="1718759" cy="22527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0928B-C165-5785-7897-1D402B31E62A}"/>
              </a:ext>
            </a:extLst>
          </p:cNvPr>
          <p:cNvCxnSpPr>
            <a:cxnSpLocks/>
            <a:stCxn id="27" idx="6"/>
            <a:endCxn id="6" idx="3"/>
          </p:cNvCxnSpPr>
          <p:nvPr/>
        </p:nvCxnSpPr>
        <p:spPr>
          <a:xfrm flipV="1">
            <a:off x="7617311" y="5027117"/>
            <a:ext cx="1665531" cy="9144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01C-22FE-69DD-6D27-5760633C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forward pass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 inputs → 2 hidden layers → 1 output (identity activations)</a:t>
                </a:r>
              </a:p>
              <a:p>
                <a:r>
                  <a:rPr lang="en-US" dirty="0"/>
                  <a:t>Given an input x, weights w, biases b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9749"/>
                    </a:solidFill>
                  </a:rPr>
                  <a:t>Go through on the board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57E0-EB23-116E-EC96-CF1E253A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24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7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Without them: just one big matrix (linear function) </a:t>
                </a:r>
              </a:p>
              <a:p>
                <a:r>
                  <a:rPr lang="en-US" dirty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data, especially in the hidden layers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6" t="-3659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Take the value of x and if it’s positive leave it as is</a:t>
                </a:r>
              </a:p>
              <a:p>
                <a:r>
                  <a:rPr lang="en-US" sz="2000" dirty="0"/>
                  <a:t>If it’s negative then set to 0</a:t>
                </a:r>
              </a:p>
              <a:p>
                <a:r>
                  <a:rPr lang="en-US" sz="2000" dirty="0"/>
                  <a:t>Very fast to compute, works well in practice</a:t>
                </a:r>
              </a:p>
              <a:p>
                <a:r>
                  <a:rPr lang="en-US" sz="2000" dirty="0"/>
                  <a:t>Promotes </a:t>
                </a:r>
                <a:r>
                  <a:rPr lang="en-US" sz="2000" b="1" dirty="0"/>
                  <a:t>sparsity</a:t>
                </a:r>
                <a:r>
                  <a:rPr lang="en-US" sz="2000" dirty="0"/>
                  <a:t>: many zeros in output</a:t>
                </a:r>
              </a:p>
              <a:p>
                <a:r>
                  <a:rPr lang="en-US" sz="2000" dirty="0"/>
                  <a:t>Multiplying by 0 is super fast for computers</a:t>
                </a:r>
              </a:p>
              <a:p>
                <a:r>
                  <a:rPr lang="en-US" sz="2000" dirty="0"/>
                  <a:t>Used in almost all modern networks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140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17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7026727" y="5745752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425" t="-2265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6201435" y="58256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74B14-07D7-CF39-C539-6AC959CD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9749"/>
                </a:solidFill>
              </a:rPr>
              <a:t>(Example 3 on board)</a:t>
            </a:r>
          </a:p>
          <a:p>
            <a:r>
              <a:rPr lang="en-US" sz="2800" dirty="0"/>
              <a:t>2 inputs → 2 hidden layers with </a:t>
            </a:r>
            <a:r>
              <a:rPr lang="en-US" sz="2800" dirty="0" err="1"/>
              <a:t>ReLU</a:t>
            </a:r>
            <a:r>
              <a:rPr lang="en-US" sz="2800" dirty="0"/>
              <a:t> → 2 outputs</a:t>
            </a:r>
          </a:p>
          <a:p>
            <a:r>
              <a:rPr lang="en-US" sz="2800" dirty="0"/>
              <a:t>Same process, one extra step: input, weight, bias → compute pre-activation → apply function</a:t>
            </a:r>
          </a:p>
          <a:p>
            <a:r>
              <a:rPr lang="en-US" sz="2800" dirty="0"/>
              <a:t>Could also apply sigmoid or tanh activation functions</a:t>
            </a:r>
          </a:p>
          <a:p>
            <a:r>
              <a:rPr lang="en-US" sz="2800" dirty="0"/>
              <a:t>What differences do you observe?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</a:t>
            </a:r>
          </a:p>
          <a:p>
            <a:r>
              <a:rPr lang="en-US" dirty="0"/>
              <a:t>Build a small neural network step by step</a:t>
            </a:r>
          </a:p>
          <a:p>
            <a:r>
              <a:rPr lang="en-US" dirty="0"/>
              <a:t>Practice dot products, linear transforms, and activations by hand</a:t>
            </a:r>
          </a:p>
          <a:p>
            <a:r>
              <a:rPr lang="en-US" dirty="0"/>
              <a:t>Prepare for coding NNs in the next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2-d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transform: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ReLU activation</a:t>
                </a:r>
              </a:p>
              <a:p>
                <a:r>
                  <a:rPr lang="en-US" dirty="0"/>
                  <a:t>Output: 2-d hidden representation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Use AI by Hand Linear + Activation combo</a:t>
                </a:r>
              </a:p>
              <a:p>
                <a:r>
                  <a:rPr lang="en-US" sz="28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→ apply activation</a:t>
                </a:r>
              </a:p>
              <a:p>
                <a:r>
                  <a:rPr lang="en-US" sz="2800" dirty="0"/>
                  <a:t>Show intermediate results</a:t>
                </a:r>
              </a:p>
              <a:p>
                <a:r>
                  <a:rPr lang="en-US" sz="2800" dirty="0"/>
                  <a:t>Great practice for this afternoon’s coding lab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/>
              <a:t>How many weights in a 2-layer net with 3 hidden neurons each?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A7CA84-483D-0D9D-146D-DB4B8632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Multi-layered 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A1A-F9D2-18E6-50B2-D7E34985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5257800" cy="3668564"/>
          </a:xfrm>
        </p:spPr>
        <p:txBody>
          <a:bodyPr>
            <a:normAutofit/>
          </a:bodyPr>
          <a:lstStyle/>
          <a:p>
            <a:r>
              <a:rPr lang="en-IE" sz="2200" dirty="0"/>
              <a:t>In real-world NNs there are many neurons at different layers of the architecture. Each has its own </a:t>
            </a:r>
            <a:r>
              <a:rPr lang="en-US" sz="2200" dirty="0"/>
              <a:t>weights and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F4C6-4AA0-0ACD-62E5-3556D149CE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39263" y="6356350"/>
            <a:ext cx="28527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Bad learning rates</a:t>
            </a:r>
          </a:p>
          <a:p>
            <a:r>
              <a:rPr lang="en-US" dirty="0"/>
              <a:t>Check, check, and check again (and use LLMs to help)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neural network is just a fancy linear regression with extra nodes</a:t>
            </a:r>
          </a:p>
          <a:p>
            <a:r>
              <a:rPr lang="en-US" dirty="0"/>
              <a:t>These hidden nodes can capture much more flexible </a:t>
            </a:r>
            <a:r>
              <a:rPr lang="en-US" dirty="0" err="1"/>
              <a:t>behaviour</a:t>
            </a:r>
            <a:r>
              <a:rPr lang="en-US" dirty="0"/>
              <a:t> than the basic LR</a:t>
            </a:r>
          </a:p>
          <a:p>
            <a:r>
              <a:rPr lang="en-US" dirty="0"/>
              <a:t>Most of the (forward) calculations are just matrix multiplication of weights and biases</a:t>
            </a:r>
          </a:p>
          <a:p>
            <a:r>
              <a:rPr lang="en-US" dirty="0"/>
              <a:t>We use activation functions to allow more flexibility (and especially sparsity) in the way the values are modelled</a:t>
            </a:r>
          </a:p>
          <a:p>
            <a:r>
              <a:rPr lang="en-US" dirty="0"/>
              <a:t>Tomorrow: how do we estimate the weights?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the linear regression model we met in the previous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2, 0, 1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=[2,3,−2]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pPr lvl="1"/>
                <a:endParaRPr lang="en-IE" dirty="0"/>
              </a:p>
              <a:p>
                <a:r>
                  <a:rPr lang="en-IE" b="0" dirty="0">
                    <a:solidFill>
                      <a:srgbClr val="009749"/>
                    </a:solidFill>
                  </a:rPr>
                  <a:t>(Calculation on board)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E" dirty="0"/>
                  <a:t>Often we have multiple outputs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(temperature, rainfall, humidity, etc)</a:t>
                </a:r>
              </a:p>
              <a:p>
                <a:r>
                  <a:rPr lang="en-IE" dirty="0"/>
                  <a:t>Change so that the weights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are now a matrix multiplied by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>
                    <a:solidFill>
                      <a:srgbClr val="009749"/>
                    </a:solidFill>
                  </a:rPr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3354"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1452</Words>
  <Application>Microsoft Macintosh PowerPoint</Application>
  <PresentationFormat>Widescreen</PresentationFormat>
  <Paragraphs>219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Arial</vt:lpstr>
      <vt:lpstr>Calibri</vt:lpstr>
      <vt:lpstr>Cambria Math</vt:lpstr>
      <vt:lpstr>Office Theme</vt:lpstr>
      <vt:lpstr>Class 2: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Multiple outputs</vt:lpstr>
      <vt:lpstr>Matrix Shapes and Rules</vt:lpstr>
      <vt:lpstr>Hands-On: Linear Layer Example</vt:lpstr>
      <vt:lpstr>How does this link to weather and climate?</vt:lpstr>
      <vt:lpstr>Increasing the number of hidden layers</vt:lpstr>
      <vt:lpstr>Increasing the number of hidden layers 2</vt:lpstr>
      <vt:lpstr>Increasing the number of hidden layers 2</vt:lpstr>
      <vt:lpstr>Example forward pass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Multi-layered network architecture</vt:lpstr>
      <vt:lpstr>Common pitfalls</vt:lpstr>
      <vt:lpstr>A neural network for weather data</vt:lpstr>
      <vt:lpstr>Next class: training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15</cp:revision>
  <dcterms:created xsi:type="dcterms:W3CDTF">2025-09-24T09:34:21Z</dcterms:created>
  <dcterms:modified xsi:type="dcterms:W3CDTF">2025-09-24T10:45:03Z</dcterms:modified>
</cp:coreProperties>
</file>